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9753" r="0" b="-29753"/>
            </a:stretch>
          </a:blipFill>
        </p:spPr>
      </p:sp>
      <p:sp>
        <p:nvSpPr>
          <p:cNvPr name="Freeform 3" id="3"/>
          <p:cNvSpPr/>
          <p:nvPr/>
        </p:nvSpPr>
        <p:spPr>
          <a:xfrm flipH="false" flipV="false" rot="0">
            <a:off x="0" y="0"/>
            <a:ext cx="7067016" cy="11987893"/>
          </a:xfrm>
          <a:custGeom>
            <a:avLst/>
            <a:gdLst/>
            <a:ahLst/>
            <a:cxnLst/>
            <a:rect r="r" b="b" t="t" l="l"/>
            <a:pathLst>
              <a:path h="11987893" w="7067016">
                <a:moveTo>
                  <a:pt x="0" y="0"/>
                </a:moveTo>
                <a:lnTo>
                  <a:pt x="7067016" y="0"/>
                </a:lnTo>
                <a:lnTo>
                  <a:pt x="7067016" y="11987893"/>
                </a:lnTo>
                <a:lnTo>
                  <a:pt x="0" y="11987893"/>
                </a:lnTo>
                <a:lnTo>
                  <a:pt x="0" y="0"/>
                </a:lnTo>
                <a:close/>
              </a:path>
            </a:pathLst>
          </a:custGeom>
          <a:blipFill>
            <a:blip r:embed="rId3"/>
            <a:stretch>
              <a:fillRect l="-10834" t="0" r="-20354" b="0"/>
            </a:stretch>
          </a:blipFill>
        </p:spPr>
      </p:sp>
      <p:sp>
        <p:nvSpPr>
          <p:cNvPr name="TextBox 4" id="4"/>
          <p:cNvSpPr txBox="true"/>
          <p:nvPr/>
        </p:nvSpPr>
        <p:spPr>
          <a:xfrm rot="0">
            <a:off x="316999" y="5695342"/>
            <a:ext cx="6269176" cy="2119240"/>
          </a:xfrm>
          <a:prstGeom prst="rect">
            <a:avLst/>
          </a:prstGeom>
        </p:spPr>
        <p:txBody>
          <a:bodyPr anchor="t" rtlCol="false" tIns="0" lIns="0" bIns="0" rIns="0">
            <a:spAutoFit/>
          </a:bodyPr>
          <a:lstStyle/>
          <a:p>
            <a:pPr>
              <a:lnSpc>
                <a:spcPts val="3416"/>
              </a:lnSpc>
            </a:pPr>
            <a:r>
              <a:rPr lang="en-US" sz="2440">
                <a:solidFill>
                  <a:srgbClr val="000000"/>
                </a:solidFill>
                <a:latin typeface="Canva Sans Bold"/>
              </a:rPr>
              <a:t>Team Members</a:t>
            </a:r>
          </a:p>
          <a:p>
            <a:pPr marL="1053746" indent="-351249" lvl="2">
              <a:lnSpc>
                <a:spcPts val="3416"/>
              </a:lnSpc>
              <a:spcBef>
                <a:spcPct val="0"/>
              </a:spcBef>
              <a:buFont typeface="Arial"/>
              <a:buChar char="⚬"/>
            </a:pPr>
            <a:r>
              <a:rPr lang="en-US" sz="2440">
                <a:solidFill>
                  <a:srgbClr val="000000"/>
                </a:solidFill>
                <a:latin typeface="Canva Sans"/>
              </a:rPr>
              <a:t>Pushkala.S - 21011102075 - I</a:t>
            </a:r>
            <a:r>
              <a:rPr lang="en-US" sz="2440">
                <a:solidFill>
                  <a:srgbClr val="000000"/>
                </a:solidFill>
                <a:latin typeface="Canva Sans"/>
              </a:rPr>
              <a:t>oTB</a:t>
            </a:r>
          </a:p>
          <a:p>
            <a:pPr marL="1053746" indent="-351249" lvl="2">
              <a:lnSpc>
                <a:spcPts val="3416"/>
              </a:lnSpc>
              <a:spcBef>
                <a:spcPct val="0"/>
              </a:spcBef>
              <a:buFont typeface="Arial"/>
              <a:buChar char="⚬"/>
            </a:pPr>
            <a:r>
              <a:rPr lang="en-US" sz="2440">
                <a:solidFill>
                  <a:srgbClr val="000000"/>
                </a:solidFill>
                <a:latin typeface="Canva Sans"/>
              </a:rPr>
              <a:t>G.S. Ruparani - 21011102032 - IoTA</a:t>
            </a:r>
          </a:p>
          <a:p>
            <a:pPr marL="1053746" indent="-351249" lvl="2">
              <a:lnSpc>
                <a:spcPts val="3416"/>
              </a:lnSpc>
              <a:spcBef>
                <a:spcPct val="0"/>
              </a:spcBef>
              <a:buFont typeface="Arial"/>
              <a:buChar char="⚬"/>
            </a:pPr>
            <a:r>
              <a:rPr lang="en-US" sz="2440">
                <a:solidFill>
                  <a:srgbClr val="000000"/>
                </a:solidFill>
                <a:latin typeface="Canva Sans"/>
              </a:rPr>
              <a:t>Vishal. B - 21011102021 - IoTA</a:t>
            </a:r>
          </a:p>
          <a:p>
            <a:pPr>
              <a:lnSpc>
                <a:spcPts val="3416"/>
              </a:lnSpc>
              <a:spcBef>
                <a:spcPct val="0"/>
              </a:spcBef>
            </a:pPr>
          </a:p>
        </p:txBody>
      </p:sp>
      <p:sp>
        <p:nvSpPr>
          <p:cNvPr name="TextBox 5" id="5"/>
          <p:cNvSpPr txBox="true"/>
          <p:nvPr/>
        </p:nvSpPr>
        <p:spPr>
          <a:xfrm rot="0">
            <a:off x="0" y="1886025"/>
            <a:ext cx="7067016" cy="2561411"/>
          </a:xfrm>
          <a:prstGeom prst="rect">
            <a:avLst/>
          </a:prstGeom>
        </p:spPr>
        <p:txBody>
          <a:bodyPr anchor="t" rtlCol="false" tIns="0" lIns="0" bIns="0" rIns="0">
            <a:spAutoFit/>
          </a:bodyPr>
          <a:lstStyle/>
          <a:p>
            <a:pPr algn="ctr">
              <a:lnSpc>
                <a:spcPts val="6860"/>
              </a:lnSpc>
            </a:pPr>
            <a:r>
              <a:rPr lang="en-US" sz="4900">
                <a:solidFill>
                  <a:srgbClr val="364351"/>
                </a:solidFill>
                <a:latin typeface="Canva Sans Bold"/>
              </a:rPr>
              <a:t>Railway Track</a:t>
            </a:r>
          </a:p>
          <a:p>
            <a:pPr algn="ctr">
              <a:lnSpc>
                <a:spcPts val="6860"/>
              </a:lnSpc>
            </a:pPr>
            <a:r>
              <a:rPr lang="en-US" sz="4900">
                <a:solidFill>
                  <a:srgbClr val="364351"/>
                </a:solidFill>
                <a:latin typeface="Canva Sans Bold"/>
              </a:rPr>
              <a:t>Crack Detection System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7000"/>
            </a:blip>
            <a:stretch>
              <a:fillRect l="0" t="-51399" r="0" b="-51399"/>
            </a:stretch>
          </a:blipFill>
        </p:spPr>
      </p:sp>
      <p:sp>
        <p:nvSpPr>
          <p:cNvPr name="Freeform 3" id="3"/>
          <p:cNvSpPr/>
          <p:nvPr/>
        </p:nvSpPr>
        <p:spPr>
          <a:xfrm flipH="false" flipV="false" rot="0">
            <a:off x="499270" y="379838"/>
            <a:ext cx="10099107" cy="5905871"/>
          </a:xfrm>
          <a:custGeom>
            <a:avLst/>
            <a:gdLst/>
            <a:ahLst/>
            <a:cxnLst/>
            <a:rect r="r" b="b" t="t" l="l"/>
            <a:pathLst>
              <a:path h="5905871" w="10099107">
                <a:moveTo>
                  <a:pt x="0" y="0"/>
                </a:moveTo>
                <a:lnTo>
                  <a:pt x="10099107" y="0"/>
                </a:lnTo>
                <a:lnTo>
                  <a:pt x="10099107" y="5905871"/>
                </a:lnTo>
                <a:lnTo>
                  <a:pt x="0" y="5905871"/>
                </a:lnTo>
                <a:lnTo>
                  <a:pt x="0" y="0"/>
                </a:lnTo>
                <a:close/>
              </a:path>
            </a:pathLst>
          </a:custGeom>
          <a:blipFill>
            <a:blip r:embed="rId3"/>
            <a:stretch>
              <a:fillRect l="0" t="0" r="0" b="0"/>
            </a:stretch>
          </a:blipFill>
        </p:spPr>
      </p:sp>
      <p:sp>
        <p:nvSpPr>
          <p:cNvPr name="Freeform 4" id="4"/>
          <p:cNvSpPr/>
          <p:nvPr/>
        </p:nvSpPr>
        <p:spPr>
          <a:xfrm flipH="false" flipV="false" rot="0">
            <a:off x="9830423" y="3762471"/>
            <a:ext cx="7104952" cy="6059045"/>
          </a:xfrm>
          <a:custGeom>
            <a:avLst/>
            <a:gdLst/>
            <a:ahLst/>
            <a:cxnLst/>
            <a:rect r="r" b="b" t="t" l="l"/>
            <a:pathLst>
              <a:path h="6059045" w="7104952">
                <a:moveTo>
                  <a:pt x="0" y="0"/>
                </a:moveTo>
                <a:lnTo>
                  <a:pt x="7104951" y="0"/>
                </a:lnTo>
                <a:lnTo>
                  <a:pt x="7104951" y="6059045"/>
                </a:lnTo>
                <a:lnTo>
                  <a:pt x="0" y="6059045"/>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510393"/>
            <a:ext cx="24043349" cy="12273643"/>
          </a:xfrm>
          <a:custGeom>
            <a:avLst/>
            <a:gdLst/>
            <a:ahLst/>
            <a:cxnLst/>
            <a:rect r="r" b="b" t="t" l="l"/>
            <a:pathLst>
              <a:path h="12273643" w="24043349">
                <a:moveTo>
                  <a:pt x="0" y="0"/>
                </a:moveTo>
                <a:lnTo>
                  <a:pt x="24043349" y="0"/>
                </a:lnTo>
                <a:lnTo>
                  <a:pt x="24043349" y="12273643"/>
                </a:lnTo>
                <a:lnTo>
                  <a:pt x="0" y="12273643"/>
                </a:lnTo>
                <a:lnTo>
                  <a:pt x="0" y="0"/>
                </a:lnTo>
                <a:close/>
              </a:path>
            </a:pathLst>
          </a:custGeom>
          <a:blipFill>
            <a:blip r:embed="rId2"/>
            <a:stretch>
              <a:fillRect l="-6164" t="0" r="-12210" b="-5853"/>
            </a:stretch>
          </a:blipFill>
        </p:spPr>
      </p:sp>
      <p:sp>
        <p:nvSpPr>
          <p:cNvPr name="Freeform 3" id="3"/>
          <p:cNvSpPr/>
          <p:nvPr/>
        </p:nvSpPr>
        <p:spPr>
          <a:xfrm flipH="false" flipV="false" rot="0">
            <a:off x="0" y="-155808"/>
            <a:ext cx="9931553" cy="10442808"/>
          </a:xfrm>
          <a:custGeom>
            <a:avLst/>
            <a:gdLst/>
            <a:ahLst/>
            <a:cxnLst/>
            <a:rect r="r" b="b" t="t" l="l"/>
            <a:pathLst>
              <a:path h="10442808" w="9931553">
                <a:moveTo>
                  <a:pt x="0" y="0"/>
                </a:moveTo>
                <a:lnTo>
                  <a:pt x="9931553" y="0"/>
                </a:lnTo>
                <a:lnTo>
                  <a:pt x="9931553" y="10442808"/>
                </a:lnTo>
                <a:lnTo>
                  <a:pt x="0" y="10442808"/>
                </a:lnTo>
                <a:lnTo>
                  <a:pt x="0" y="0"/>
                </a:lnTo>
                <a:close/>
              </a:path>
            </a:pathLst>
          </a:custGeom>
          <a:blipFill>
            <a:blip r:embed="rId3">
              <a:alphaModFix amt="78000"/>
            </a:blip>
            <a:stretch>
              <a:fillRect l="-14714" t="-1172" r="-1494" b="0"/>
            </a:stretch>
          </a:blipFill>
        </p:spPr>
      </p:sp>
      <p:sp>
        <p:nvSpPr>
          <p:cNvPr name="TextBox 4" id="4"/>
          <p:cNvSpPr txBox="true"/>
          <p:nvPr/>
        </p:nvSpPr>
        <p:spPr>
          <a:xfrm rot="0">
            <a:off x="410676" y="3409165"/>
            <a:ext cx="9046059" cy="5353491"/>
          </a:xfrm>
          <a:prstGeom prst="rect">
            <a:avLst/>
          </a:prstGeom>
        </p:spPr>
        <p:txBody>
          <a:bodyPr anchor="t" rtlCol="false" tIns="0" lIns="0" bIns="0" rIns="0">
            <a:spAutoFit/>
          </a:bodyPr>
          <a:lstStyle/>
          <a:p>
            <a:pPr>
              <a:lnSpc>
                <a:spcPts val="3571"/>
              </a:lnSpc>
            </a:pPr>
            <a:r>
              <a:rPr lang="en-US" sz="2551">
                <a:solidFill>
                  <a:srgbClr val="000000"/>
                </a:solidFill>
                <a:latin typeface="Canva Sans Bold Italics"/>
              </a:rPr>
              <a:t>Railway accidents in India are predominantly caused </a:t>
            </a:r>
          </a:p>
          <a:p>
            <a:pPr>
              <a:lnSpc>
                <a:spcPts val="3571"/>
              </a:lnSpc>
            </a:pPr>
            <a:r>
              <a:rPr lang="en-US" sz="2551">
                <a:solidFill>
                  <a:srgbClr val="000000"/>
                </a:solidFill>
                <a:latin typeface="Canva Sans Bold Italics"/>
              </a:rPr>
              <a:t>by railway track crossing and unidentified cracks in rail</a:t>
            </a:r>
          </a:p>
          <a:p>
            <a:pPr>
              <a:lnSpc>
                <a:spcPts val="3571"/>
              </a:lnSpc>
            </a:pPr>
            <a:r>
              <a:rPr lang="en-US" sz="2551">
                <a:solidFill>
                  <a:srgbClr val="000000"/>
                </a:solidFill>
                <a:latin typeface="Canva Sans Bold Italics"/>
              </a:rPr>
              <a:t>tracks, resulting in the loss of lives and economic </a:t>
            </a:r>
          </a:p>
          <a:p>
            <a:pPr>
              <a:lnSpc>
                <a:spcPts val="3571"/>
              </a:lnSpc>
            </a:pPr>
            <a:r>
              <a:rPr lang="en-US" sz="2551">
                <a:solidFill>
                  <a:srgbClr val="000000"/>
                </a:solidFill>
                <a:latin typeface="Canva Sans Bold Italics"/>
              </a:rPr>
              <a:t>damage. There is a critical need for a robust, efficient, </a:t>
            </a:r>
          </a:p>
          <a:p>
            <a:pPr>
              <a:lnSpc>
                <a:spcPts val="3571"/>
              </a:lnSpc>
            </a:pPr>
            <a:r>
              <a:rPr lang="en-US" sz="2551">
                <a:solidFill>
                  <a:srgbClr val="000000"/>
                </a:solidFill>
                <a:latin typeface="Canva Sans Bold Italics"/>
              </a:rPr>
              <a:t>and stable technology for both crack detection in </a:t>
            </a:r>
          </a:p>
          <a:p>
            <a:pPr>
              <a:lnSpc>
                <a:spcPts val="3571"/>
              </a:lnSpc>
            </a:pPr>
            <a:r>
              <a:rPr lang="en-US" sz="2551">
                <a:solidFill>
                  <a:srgbClr val="000000"/>
                </a:solidFill>
                <a:latin typeface="Canva Sans Bold Italics"/>
              </a:rPr>
              <a:t>railway tracks and object detection to enhance railway </a:t>
            </a:r>
          </a:p>
          <a:p>
            <a:pPr>
              <a:lnSpc>
                <a:spcPts val="3571"/>
              </a:lnSpc>
            </a:pPr>
            <a:r>
              <a:rPr lang="en-US" sz="2551">
                <a:solidFill>
                  <a:srgbClr val="000000"/>
                </a:solidFill>
                <a:latin typeface="Canva Sans Bold Italics"/>
              </a:rPr>
              <a:t>safety. The project aims to develop a Railway Track </a:t>
            </a:r>
          </a:p>
          <a:p>
            <a:pPr>
              <a:lnSpc>
                <a:spcPts val="3571"/>
              </a:lnSpc>
            </a:pPr>
            <a:r>
              <a:rPr lang="en-US" sz="2551">
                <a:solidFill>
                  <a:srgbClr val="000000"/>
                </a:solidFill>
                <a:latin typeface="Canva Sans Bold Italics"/>
              </a:rPr>
              <a:t>Crack Detection System using sensors, combining GPS</a:t>
            </a:r>
          </a:p>
          <a:p>
            <a:pPr>
              <a:lnSpc>
                <a:spcPts val="3571"/>
              </a:lnSpc>
            </a:pPr>
            <a:r>
              <a:rPr lang="en-US" sz="2551">
                <a:solidFill>
                  <a:srgbClr val="000000"/>
                </a:solidFill>
                <a:latin typeface="Canva Sans Bold Italics"/>
              </a:rPr>
              <a:t> tracking and a GSM module to send alert messages </a:t>
            </a:r>
          </a:p>
          <a:p>
            <a:pPr>
              <a:lnSpc>
                <a:spcPts val="3571"/>
              </a:lnSpc>
            </a:pPr>
            <a:r>
              <a:rPr lang="en-US" sz="2551">
                <a:solidFill>
                  <a:srgbClr val="000000"/>
                </a:solidFill>
                <a:latin typeface="Canva Sans Bold Italics"/>
              </a:rPr>
              <a:t>and geographical coordinates. An Arduino </a:t>
            </a:r>
          </a:p>
          <a:p>
            <a:pPr>
              <a:lnSpc>
                <a:spcPts val="3571"/>
              </a:lnSpc>
            </a:pPr>
            <a:r>
              <a:rPr lang="en-US" sz="2551">
                <a:solidFill>
                  <a:srgbClr val="000000"/>
                </a:solidFill>
                <a:latin typeface="Canva Sans Bold Italics"/>
              </a:rPr>
              <a:t>Microcontroller is employed to coordinate the </a:t>
            </a:r>
          </a:p>
          <a:p>
            <a:pPr>
              <a:lnSpc>
                <a:spcPts val="3571"/>
              </a:lnSpc>
            </a:pPr>
            <a:r>
              <a:rPr lang="en-US" sz="2551">
                <a:solidFill>
                  <a:srgbClr val="000000"/>
                </a:solidFill>
                <a:latin typeface="Canva Sans Bold Italics"/>
              </a:rPr>
              <a:t>system's activities.</a:t>
            </a:r>
          </a:p>
        </p:txBody>
      </p:sp>
      <p:sp>
        <p:nvSpPr>
          <p:cNvPr name="TextBox 5" id="5"/>
          <p:cNvSpPr txBox="true"/>
          <p:nvPr/>
        </p:nvSpPr>
        <p:spPr>
          <a:xfrm rot="0">
            <a:off x="1298538" y="1291393"/>
            <a:ext cx="6247566" cy="887035"/>
          </a:xfrm>
          <a:prstGeom prst="rect">
            <a:avLst/>
          </a:prstGeom>
        </p:spPr>
        <p:txBody>
          <a:bodyPr anchor="t" rtlCol="false" tIns="0" lIns="0" bIns="0" rIns="0">
            <a:spAutoFit/>
          </a:bodyPr>
          <a:lstStyle/>
          <a:p>
            <a:pPr algn="ctr">
              <a:lnSpc>
                <a:spcPts val="7279"/>
              </a:lnSpc>
            </a:pPr>
            <a:r>
              <a:rPr lang="en-US" sz="5199" u="sng">
                <a:solidFill>
                  <a:srgbClr val="000000"/>
                </a:solidFill>
                <a:latin typeface="Canva Sans Bold"/>
              </a:rPr>
              <a:t>Problem statement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494260" y="0"/>
            <a:ext cx="19276520" cy="10287000"/>
          </a:xfrm>
          <a:custGeom>
            <a:avLst/>
            <a:gdLst/>
            <a:ahLst/>
            <a:cxnLst/>
            <a:rect r="r" b="b" t="t" l="l"/>
            <a:pathLst>
              <a:path h="10287000" w="19276520">
                <a:moveTo>
                  <a:pt x="19276520" y="0"/>
                </a:moveTo>
                <a:lnTo>
                  <a:pt x="0" y="0"/>
                </a:lnTo>
                <a:lnTo>
                  <a:pt x="0" y="10287000"/>
                </a:lnTo>
                <a:lnTo>
                  <a:pt x="19276520" y="10287000"/>
                </a:lnTo>
                <a:lnTo>
                  <a:pt x="19276520" y="0"/>
                </a:lnTo>
                <a:close/>
              </a:path>
            </a:pathLst>
          </a:custGeom>
          <a:blipFill>
            <a:blip r:embed="rId2"/>
            <a:stretch>
              <a:fillRect l="-7888" t="0" r="-9017" b="0"/>
            </a:stretch>
          </a:blipFill>
        </p:spPr>
      </p:sp>
      <p:sp>
        <p:nvSpPr>
          <p:cNvPr name="Freeform 3" id="3"/>
          <p:cNvSpPr/>
          <p:nvPr/>
        </p:nvSpPr>
        <p:spPr>
          <a:xfrm flipH="false" flipV="false" rot="0">
            <a:off x="8443954" y="0"/>
            <a:ext cx="9844046" cy="10287000"/>
          </a:xfrm>
          <a:custGeom>
            <a:avLst/>
            <a:gdLst/>
            <a:ahLst/>
            <a:cxnLst/>
            <a:rect r="r" b="b" t="t" l="l"/>
            <a:pathLst>
              <a:path h="10287000" w="9844046">
                <a:moveTo>
                  <a:pt x="0" y="0"/>
                </a:moveTo>
                <a:lnTo>
                  <a:pt x="9844046" y="0"/>
                </a:lnTo>
                <a:lnTo>
                  <a:pt x="9844046" y="10287000"/>
                </a:lnTo>
                <a:lnTo>
                  <a:pt x="0" y="10287000"/>
                </a:lnTo>
                <a:lnTo>
                  <a:pt x="0" y="0"/>
                </a:lnTo>
                <a:close/>
              </a:path>
            </a:pathLst>
          </a:custGeom>
          <a:blipFill>
            <a:blip r:embed="rId3">
              <a:alphaModFix amt="84000"/>
            </a:blip>
            <a:stretch>
              <a:fillRect l="-12709" t="0" r="-2" b="0"/>
            </a:stretch>
          </a:blipFill>
        </p:spPr>
      </p:sp>
      <p:sp>
        <p:nvSpPr>
          <p:cNvPr name="TextBox 4" id="4"/>
          <p:cNvSpPr txBox="true"/>
          <p:nvPr/>
        </p:nvSpPr>
        <p:spPr>
          <a:xfrm rot="0">
            <a:off x="8801242" y="3355839"/>
            <a:ext cx="9361713" cy="5989954"/>
          </a:xfrm>
          <a:prstGeom prst="rect">
            <a:avLst/>
          </a:prstGeom>
        </p:spPr>
        <p:txBody>
          <a:bodyPr anchor="t" rtlCol="false" tIns="0" lIns="0" bIns="0" rIns="0">
            <a:spAutoFit/>
          </a:bodyPr>
          <a:lstStyle/>
          <a:p>
            <a:pPr>
              <a:lnSpc>
                <a:spcPts val="3220"/>
              </a:lnSpc>
            </a:pPr>
            <a:r>
              <a:rPr lang="en-US" sz="2300">
                <a:solidFill>
                  <a:srgbClr val="000000"/>
                </a:solidFill>
                <a:latin typeface="Canva Sans Bold Italics"/>
              </a:rPr>
              <a:t>In proposed system crack in the tracks are detected by means of sensor and Arduino microcontroller, measuring distance for two railroad. In this project we </a:t>
            </a:r>
            <a:r>
              <a:rPr lang="en-US" sz="2300">
                <a:solidFill>
                  <a:srgbClr val="000000"/>
                </a:solidFill>
                <a:latin typeface="Canva Sans Bold Italics"/>
              </a:rPr>
              <a:t>use ultrasonic sensor to detect the crack. It uses to measure the distance between the two tracks. If any crack is occurred in the track means longitude and latitude coordinates of the place are to be sent to the nearest station or control room and ultrasonic sensor measured the distance between the two track if there is any small variance found the message which contains coordinates of that particular place will be sent to the nearest station or control room with the help of GPS and GSM module. This project is to be made in order to change the system of crack detection in railways which can be resulted out as not only cost-effective but also with good accuracy and time saving facility.</a:t>
            </a:r>
          </a:p>
          <a:p>
            <a:pPr>
              <a:lnSpc>
                <a:spcPts val="3220"/>
              </a:lnSpc>
            </a:pPr>
          </a:p>
        </p:txBody>
      </p:sp>
      <p:sp>
        <p:nvSpPr>
          <p:cNvPr name="TextBox 5" id="5"/>
          <p:cNvSpPr txBox="true"/>
          <p:nvPr/>
        </p:nvSpPr>
        <p:spPr>
          <a:xfrm rot="0">
            <a:off x="9144000" y="1646539"/>
            <a:ext cx="8676198" cy="1251465"/>
          </a:xfrm>
          <a:prstGeom prst="rect">
            <a:avLst/>
          </a:prstGeom>
        </p:spPr>
        <p:txBody>
          <a:bodyPr anchor="t" rtlCol="false" tIns="0" lIns="0" bIns="0" rIns="0">
            <a:spAutoFit/>
          </a:bodyPr>
          <a:lstStyle/>
          <a:p>
            <a:pPr algn="ctr">
              <a:lnSpc>
                <a:spcPts val="5040"/>
              </a:lnSpc>
            </a:pPr>
            <a:r>
              <a:rPr lang="en-US" sz="3600">
                <a:solidFill>
                  <a:srgbClr val="000000"/>
                </a:solidFill>
                <a:latin typeface="Canva Sans Bold"/>
              </a:rPr>
              <a:t>Solution / Innovation / Business Model</a:t>
            </a:r>
          </a:p>
          <a:p>
            <a:pPr algn="ctr">
              <a:lnSpc>
                <a:spcPts val="504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371542" cy="10287000"/>
          </a:xfrm>
          <a:custGeom>
            <a:avLst/>
            <a:gdLst/>
            <a:ahLst/>
            <a:cxnLst/>
            <a:rect r="r" b="b" t="t" l="l"/>
            <a:pathLst>
              <a:path h="10287000" w="18371542">
                <a:moveTo>
                  <a:pt x="0" y="0"/>
                </a:moveTo>
                <a:lnTo>
                  <a:pt x="18371542" y="0"/>
                </a:lnTo>
                <a:lnTo>
                  <a:pt x="18371542" y="10287000"/>
                </a:lnTo>
                <a:lnTo>
                  <a:pt x="0" y="10287000"/>
                </a:lnTo>
                <a:lnTo>
                  <a:pt x="0" y="0"/>
                </a:lnTo>
                <a:close/>
              </a:path>
            </a:pathLst>
          </a:custGeom>
          <a:blipFill>
            <a:blip r:embed="rId2"/>
            <a:stretch>
              <a:fillRect l="-227" t="0" r="-227" b="0"/>
            </a:stretch>
          </a:blipFill>
        </p:spPr>
      </p:sp>
      <p:sp>
        <p:nvSpPr>
          <p:cNvPr name="Freeform 3" id="3"/>
          <p:cNvSpPr/>
          <p:nvPr/>
        </p:nvSpPr>
        <p:spPr>
          <a:xfrm flipH="false" flipV="false" rot="0">
            <a:off x="8395267" y="-320826"/>
            <a:ext cx="9976274" cy="10743898"/>
          </a:xfrm>
          <a:custGeom>
            <a:avLst/>
            <a:gdLst/>
            <a:ahLst/>
            <a:cxnLst/>
            <a:rect r="r" b="b" t="t" l="l"/>
            <a:pathLst>
              <a:path h="10743898" w="9976274">
                <a:moveTo>
                  <a:pt x="0" y="0"/>
                </a:moveTo>
                <a:lnTo>
                  <a:pt x="9976275" y="0"/>
                </a:lnTo>
                <a:lnTo>
                  <a:pt x="9976275" y="10743897"/>
                </a:lnTo>
                <a:lnTo>
                  <a:pt x="0" y="10743897"/>
                </a:lnTo>
                <a:lnTo>
                  <a:pt x="0" y="0"/>
                </a:lnTo>
                <a:close/>
              </a:path>
            </a:pathLst>
          </a:custGeom>
          <a:blipFill>
            <a:blip r:embed="rId3"/>
            <a:stretch>
              <a:fillRect l="-14495" t="0" r="-3413" b="0"/>
            </a:stretch>
          </a:blipFill>
        </p:spPr>
      </p:sp>
      <p:sp>
        <p:nvSpPr>
          <p:cNvPr name="TextBox 4" id="4"/>
          <p:cNvSpPr txBox="true"/>
          <p:nvPr/>
        </p:nvSpPr>
        <p:spPr>
          <a:xfrm rot="0">
            <a:off x="8395267" y="1104008"/>
            <a:ext cx="9809191" cy="8298973"/>
          </a:xfrm>
          <a:prstGeom prst="rect">
            <a:avLst/>
          </a:prstGeom>
        </p:spPr>
        <p:txBody>
          <a:bodyPr anchor="t" rtlCol="false" tIns="0" lIns="0" bIns="0" rIns="0">
            <a:spAutoFit/>
          </a:bodyPr>
          <a:lstStyle/>
          <a:p>
            <a:pPr marL="582933" indent="-291467" lvl="1">
              <a:lnSpc>
                <a:spcPts val="3780"/>
              </a:lnSpc>
              <a:buFont typeface="Arial"/>
              <a:buChar char="•"/>
            </a:pPr>
            <a:r>
              <a:rPr lang="en-US" sz="2700" u="sng">
                <a:solidFill>
                  <a:srgbClr val="000000"/>
                </a:solidFill>
                <a:latin typeface="Canva Sans Bold"/>
              </a:rPr>
              <a:t>Employment- Direct/In</a:t>
            </a:r>
            <a:r>
              <a:rPr lang="en-US" sz="2700" u="sng">
                <a:solidFill>
                  <a:srgbClr val="000000"/>
                </a:solidFill>
                <a:latin typeface="Canva Sans Bold"/>
              </a:rPr>
              <a:t>direct</a:t>
            </a:r>
          </a:p>
          <a:p>
            <a:pPr>
              <a:lnSpc>
                <a:spcPts val="3780"/>
              </a:lnSpc>
            </a:pPr>
          </a:p>
          <a:p>
            <a:pPr marL="993151" indent="-331050" lvl="2">
              <a:lnSpc>
                <a:spcPts val="3220"/>
              </a:lnSpc>
              <a:buFont typeface="Arial"/>
              <a:buChar char="⚬"/>
            </a:pPr>
            <a:r>
              <a:rPr lang="en-US" sz="2300">
                <a:solidFill>
                  <a:srgbClr val="000000"/>
                </a:solidFill>
                <a:latin typeface="Canva Sans Italics"/>
              </a:rPr>
              <a:t>Engineers and developers to design, build, and maintain the system.</a:t>
            </a:r>
          </a:p>
          <a:p>
            <a:pPr marL="993151" indent="-331050" lvl="2">
              <a:lnSpc>
                <a:spcPts val="3220"/>
              </a:lnSpc>
              <a:buFont typeface="Arial"/>
              <a:buChar char="⚬"/>
            </a:pPr>
            <a:r>
              <a:rPr lang="en-US" sz="2300">
                <a:solidFill>
                  <a:srgbClr val="000000"/>
                </a:solidFill>
                <a:latin typeface="Canva Sans Italics"/>
              </a:rPr>
              <a:t>Technicians for installation, testing, and calibration.</a:t>
            </a:r>
          </a:p>
          <a:p>
            <a:pPr marL="993151" indent="-331050" lvl="2">
              <a:lnSpc>
                <a:spcPts val="3220"/>
              </a:lnSpc>
              <a:buFont typeface="Arial"/>
              <a:buChar char="⚬"/>
            </a:pPr>
            <a:r>
              <a:rPr lang="en-US" sz="2300">
                <a:solidFill>
                  <a:srgbClr val="000000"/>
                </a:solidFill>
                <a:latin typeface="Canva Sans Italics"/>
              </a:rPr>
              <a:t>Railway personnel to oversee the system's operation and maintenance.</a:t>
            </a:r>
          </a:p>
          <a:p>
            <a:pPr marL="993151" indent="-331050" lvl="2">
              <a:lnSpc>
                <a:spcPts val="3220"/>
              </a:lnSpc>
              <a:buFont typeface="Arial"/>
              <a:buChar char="⚬"/>
            </a:pPr>
            <a:r>
              <a:rPr lang="en-US" sz="2300">
                <a:solidFill>
                  <a:srgbClr val="000000"/>
                </a:solidFill>
                <a:latin typeface="Canva Sans Italics"/>
              </a:rPr>
              <a:t>Data analysts for tracking and analyzing historical data.</a:t>
            </a:r>
          </a:p>
          <a:p>
            <a:pPr marL="993151" indent="-331050" lvl="2">
              <a:lnSpc>
                <a:spcPts val="3220"/>
              </a:lnSpc>
              <a:buFont typeface="Arial"/>
              <a:buChar char="⚬"/>
            </a:pPr>
            <a:r>
              <a:rPr lang="en-US" sz="2300">
                <a:solidFill>
                  <a:srgbClr val="000000"/>
                </a:solidFill>
                <a:latin typeface="Canva Sans Italics"/>
              </a:rPr>
              <a:t>Control room operators to monitor incoming alerts and coordinate response.</a:t>
            </a:r>
          </a:p>
          <a:p>
            <a:pPr>
              <a:lnSpc>
                <a:spcPts val="3220"/>
              </a:lnSpc>
            </a:pPr>
          </a:p>
          <a:p>
            <a:pPr>
              <a:lnSpc>
                <a:spcPts val="3220"/>
              </a:lnSpc>
            </a:pPr>
          </a:p>
          <a:p>
            <a:pPr marL="582933" indent="-291467" lvl="1">
              <a:lnSpc>
                <a:spcPts val="3780"/>
              </a:lnSpc>
              <a:buFont typeface="Arial"/>
              <a:buChar char="•"/>
            </a:pPr>
            <a:r>
              <a:rPr lang="en-US" sz="2700" u="sng">
                <a:solidFill>
                  <a:srgbClr val="000000"/>
                </a:solidFill>
                <a:latin typeface="Canva Sans Bold"/>
              </a:rPr>
              <a:t>Benefit (Commodity/Service wise) in monetary terms</a:t>
            </a:r>
          </a:p>
          <a:p>
            <a:pPr>
              <a:lnSpc>
                <a:spcPts val="3780"/>
              </a:lnSpc>
            </a:pPr>
          </a:p>
          <a:p>
            <a:pPr marL="993151" indent="-331050" lvl="2">
              <a:lnSpc>
                <a:spcPts val="3220"/>
              </a:lnSpc>
              <a:buFont typeface="Arial"/>
              <a:buChar char="⚬"/>
            </a:pPr>
            <a:r>
              <a:rPr lang="en-US" sz="2300">
                <a:solidFill>
                  <a:srgbClr val="000000"/>
                </a:solidFill>
                <a:latin typeface="Canva Sans Italics"/>
              </a:rPr>
              <a:t>Accurate and real-time crack detection to prevent accidents.</a:t>
            </a:r>
          </a:p>
          <a:p>
            <a:pPr marL="993151" indent="-331050" lvl="2">
              <a:lnSpc>
                <a:spcPts val="3220"/>
              </a:lnSpc>
              <a:buFont typeface="Arial"/>
              <a:buChar char="⚬"/>
            </a:pPr>
            <a:r>
              <a:rPr lang="en-US" sz="2300">
                <a:solidFill>
                  <a:srgbClr val="000000"/>
                </a:solidFill>
                <a:latin typeface="Canva Sans Italics"/>
              </a:rPr>
              <a:t>Reduction in loss of life and economic damage.</a:t>
            </a:r>
          </a:p>
          <a:p>
            <a:pPr marL="993151" indent="-331050" lvl="2">
              <a:lnSpc>
                <a:spcPts val="3220"/>
              </a:lnSpc>
              <a:buFont typeface="Arial"/>
              <a:buChar char="⚬"/>
            </a:pPr>
            <a:r>
              <a:rPr lang="en-US" sz="2300">
                <a:solidFill>
                  <a:srgbClr val="000000"/>
                </a:solidFill>
                <a:latin typeface="Canva Sans Italics"/>
              </a:rPr>
              <a:t>Efficient and cost-effective system.</a:t>
            </a:r>
          </a:p>
          <a:p>
            <a:pPr marL="993151" indent="-331050" lvl="2">
              <a:lnSpc>
                <a:spcPts val="3220"/>
              </a:lnSpc>
              <a:buFont typeface="Arial"/>
              <a:buChar char="⚬"/>
            </a:pPr>
            <a:r>
              <a:rPr lang="en-US" sz="2300">
                <a:solidFill>
                  <a:srgbClr val="000000"/>
                </a:solidFill>
                <a:latin typeface="Canva Sans Italics"/>
              </a:rPr>
              <a:t>Job opportunities in system deployment and maintenance.</a:t>
            </a:r>
          </a:p>
          <a:p>
            <a:pPr marL="993151" indent="-331050" lvl="2">
              <a:lnSpc>
                <a:spcPts val="3220"/>
              </a:lnSpc>
              <a:buFont typeface="Arial"/>
              <a:buChar char="⚬"/>
            </a:pPr>
            <a:r>
              <a:rPr lang="en-US" sz="2300">
                <a:solidFill>
                  <a:srgbClr val="000000"/>
                </a:solidFill>
                <a:latin typeface="Canva Sans Italics"/>
              </a:rPr>
              <a:t>Improved railway safety and reliability.</a:t>
            </a:r>
          </a:p>
          <a:p>
            <a:pPr>
              <a:lnSpc>
                <a:spcPts val="322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1000"/>
            </a:blip>
            <a:stretch>
              <a:fillRect l="0" t="-28683" r="0" b="-28683"/>
            </a:stretch>
          </a:blipFill>
        </p:spPr>
      </p:sp>
      <p:sp>
        <p:nvSpPr>
          <p:cNvPr name="TextBox 3" id="3"/>
          <p:cNvSpPr txBox="true"/>
          <p:nvPr/>
        </p:nvSpPr>
        <p:spPr>
          <a:xfrm rot="0">
            <a:off x="5054250" y="1470343"/>
            <a:ext cx="9703500" cy="7270115"/>
          </a:xfrm>
          <a:prstGeom prst="rect">
            <a:avLst/>
          </a:prstGeom>
        </p:spPr>
        <p:txBody>
          <a:bodyPr anchor="t" rtlCol="false" tIns="0" lIns="0" bIns="0" rIns="0">
            <a:spAutoFit/>
          </a:bodyPr>
          <a:lstStyle/>
          <a:p>
            <a:pPr>
              <a:lnSpc>
                <a:spcPts val="5459"/>
              </a:lnSpc>
            </a:pPr>
            <a:r>
              <a:rPr lang="en-US" sz="3899" u="sng">
                <a:solidFill>
                  <a:srgbClr val="000000"/>
                </a:solidFill>
                <a:latin typeface="Canva Sans Bold"/>
              </a:rPr>
              <a:t>Har</a:t>
            </a:r>
            <a:r>
              <a:rPr lang="en-US" sz="3899" u="sng">
                <a:solidFill>
                  <a:srgbClr val="000000"/>
                </a:solidFill>
                <a:latin typeface="Canva Sans Bold"/>
              </a:rPr>
              <a:t>dware :</a:t>
            </a:r>
          </a:p>
          <a:p>
            <a:pPr>
              <a:lnSpc>
                <a:spcPts val="4759"/>
              </a:lnSpc>
            </a:pPr>
          </a:p>
          <a:p>
            <a:pPr marL="734059" indent="-367030" lvl="1">
              <a:lnSpc>
                <a:spcPts val="4759"/>
              </a:lnSpc>
              <a:buFont typeface="Arial"/>
              <a:buChar char="•"/>
            </a:pPr>
            <a:r>
              <a:rPr lang="en-US" sz="3399">
                <a:solidFill>
                  <a:srgbClr val="000000"/>
                </a:solidFill>
                <a:latin typeface="Canva Sans Italics"/>
              </a:rPr>
              <a:t>SIM800A GSM Module  </a:t>
            </a:r>
          </a:p>
          <a:p>
            <a:pPr>
              <a:lnSpc>
                <a:spcPts val="4759"/>
              </a:lnSpc>
            </a:pPr>
          </a:p>
          <a:p>
            <a:pPr marL="734059" indent="-367030" lvl="1">
              <a:lnSpc>
                <a:spcPts val="4759"/>
              </a:lnSpc>
              <a:buFont typeface="Arial"/>
              <a:buChar char="•"/>
            </a:pPr>
            <a:r>
              <a:rPr lang="en-US" sz="3399">
                <a:solidFill>
                  <a:srgbClr val="000000"/>
                </a:solidFill>
                <a:latin typeface="Canva Sans Italics"/>
              </a:rPr>
              <a:t>L293D Motor Driver </a:t>
            </a:r>
          </a:p>
          <a:p>
            <a:pPr>
              <a:lnSpc>
                <a:spcPts val="4759"/>
              </a:lnSpc>
            </a:pPr>
          </a:p>
          <a:p>
            <a:pPr marL="734059" indent="-367030" lvl="1">
              <a:lnSpc>
                <a:spcPts val="4759"/>
              </a:lnSpc>
              <a:buFont typeface="Arial"/>
              <a:buChar char="•"/>
            </a:pPr>
            <a:r>
              <a:rPr lang="en-US" sz="3399">
                <a:solidFill>
                  <a:srgbClr val="000000"/>
                </a:solidFill>
                <a:latin typeface="Canva Sans Italics"/>
              </a:rPr>
              <a:t>Ultrasonic Sensor HCR-RO5  </a:t>
            </a:r>
          </a:p>
          <a:p>
            <a:pPr>
              <a:lnSpc>
                <a:spcPts val="4759"/>
              </a:lnSpc>
            </a:pPr>
          </a:p>
          <a:p>
            <a:pPr marL="734059" indent="-367030" lvl="1">
              <a:lnSpc>
                <a:spcPts val="4759"/>
              </a:lnSpc>
              <a:buFont typeface="Arial"/>
              <a:buChar char="•"/>
            </a:pPr>
            <a:r>
              <a:rPr lang="en-US" sz="3399">
                <a:solidFill>
                  <a:srgbClr val="000000"/>
                </a:solidFill>
                <a:latin typeface="Canva Sans Italics"/>
              </a:rPr>
              <a:t>GU-BLOX NEO 6M GPS Module</a:t>
            </a:r>
          </a:p>
          <a:p>
            <a:pPr>
              <a:lnSpc>
                <a:spcPts val="4759"/>
              </a:lnSpc>
            </a:pPr>
          </a:p>
          <a:p>
            <a:pPr marL="734059" indent="-367030" lvl="1">
              <a:lnSpc>
                <a:spcPts val="4759"/>
              </a:lnSpc>
              <a:buFont typeface="Arial"/>
              <a:buChar char="•"/>
            </a:pPr>
            <a:r>
              <a:rPr lang="en-US" sz="3399">
                <a:solidFill>
                  <a:srgbClr val="000000"/>
                </a:solidFill>
                <a:latin typeface="Canva Sans Italics"/>
              </a:rPr>
              <a:t>Arduino UNO 3 </a:t>
            </a:r>
          </a:p>
          <a:p>
            <a:pPr>
              <a:lnSpc>
                <a:spcPts val="475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06967"/>
            <a:ext cx="18288000" cy="10993967"/>
          </a:xfrm>
          <a:custGeom>
            <a:avLst/>
            <a:gdLst/>
            <a:ahLst/>
            <a:cxnLst/>
            <a:rect r="r" b="b" t="t" l="l"/>
            <a:pathLst>
              <a:path h="10993967" w="18288000">
                <a:moveTo>
                  <a:pt x="0" y="0"/>
                </a:moveTo>
                <a:lnTo>
                  <a:pt x="18288000" y="0"/>
                </a:lnTo>
                <a:lnTo>
                  <a:pt x="18288000" y="10993967"/>
                </a:lnTo>
                <a:lnTo>
                  <a:pt x="0" y="10993967"/>
                </a:lnTo>
                <a:lnTo>
                  <a:pt x="0" y="0"/>
                </a:lnTo>
                <a:close/>
              </a:path>
            </a:pathLst>
          </a:custGeom>
          <a:blipFill>
            <a:blip r:embed="rId2">
              <a:alphaModFix amt="53000"/>
            </a:blip>
            <a:stretch>
              <a:fillRect l="0" t="-3215" r="0" b="-3215"/>
            </a:stretch>
          </a:blipFill>
        </p:spPr>
      </p:sp>
      <p:sp>
        <p:nvSpPr>
          <p:cNvPr name="TextBox 3" id="3"/>
          <p:cNvSpPr txBox="true"/>
          <p:nvPr/>
        </p:nvSpPr>
        <p:spPr>
          <a:xfrm rot="0">
            <a:off x="4643132" y="942975"/>
            <a:ext cx="10052582" cy="8742282"/>
          </a:xfrm>
          <a:prstGeom prst="rect">
            <a:avLst/>
          </a:prstGeom>
        </p:spPr>
        <p:txBody>
          <a:bodyPr anchor="t" rtlCol="false" tIns="0" lIns="0" bIns="0" rIns="0">
            <a:spAutoFit/>
          </a:bodyPr>
          <a:lstStyle/>
          <a:p>
            <a:pPr>
              <a:lnSpc>
                <a:spcPts val="5600"/>
              </a:lnSpc>
              <a:spcBef>
                <a:spcPct val="0"/>
              </a:spcBef>
            </a:pPr>
            <a:r>
              <a:rPr lang="en-US" sz="4000" u="sng">
                <a:solidFill>
                  <a:srgbClr val="000000"/>
                </a:solidFill>
                <a:latin typeface="Canva Sans Bold"/>
              </a:rPr>
              <a:t>S</a:t>
            </a:r>
            <a:r>
              <a:rPr lang="en-US" sz="4000" u="sng">
                <a:solidFill>
                  <a:srgbClr val="000000"/>
                </a:solidFill>
                <a:latin typeface="Canva Sans Bold"/>
              </a:rPr>
              <a:t>oftware :</a:t>
            </a:r>
          </a:p>
          <a:p>
            <a:pPr>
              <a:lnSpc>
                <a:spcPts val="4900"/>
              </a:lnSpc>
              <a:spcBef>
                <a:spcPct val="0"/>
              </a:spcBef>
            </a:pPr>
          </a:p>
          <a:p>
            <a:pPr marL="755659" indent="-377829" lvl="1">
              <a:lnSpc>
                <a:spcPts val="4900"/>
              </a:lnSpc>
              <a:buFont typeface="Arial"/>
              <a:buChar char="•"/>
            </a:pPr>
            <a:r>
              <a:rPr lang="en-US" sz="3500">
                <a:solidFill>
                  <a:srgbClr val="000000"/>
                </a:solidFill>
                <a:latin typeface="Canva Sans Italics"/>
              </a:rPr>
              <a:t>Arduino programming to control and coordinate the system's activities.</a:t>
            </a:r>
          </a:p>
          <a:p>
            <a:pPr>
              <a:lnSpc>
                <a:spcPts val="4900"/>
              </a:lnSpc>
            </a:pPr>
          </a:p>
          <a:p>
            <a:pPr marL="755659" indent="-377829" lvl="1">
              <a:lnSpc>
                <a:spcPts val="4900"/>
              </a:lnSpc>
              <a:buFont typeface="Arial"/>
              <a:buChar char="•"/>
            </a:pPr>
            <a:r>
              <a:rPr lang="en-US" sz="3500">
                <a:solidFill>
                  <a:srgbClr val="000000"/>
                </a:solidFill>
                <a:latin typeface="Canva Sans Italics"/>
              </a:rPr>
              <a:t>GSM module communication through AT commands to send alert messages.</a:t>
            </a:r>
          </a:p>
          <a:p>
            <a:pPr>
              <a:lnSpc>
                <a:spcPts val="4900"/>
              </a:lnSpc>
            </a:pPr>
          </a:p>
          <a:p>
            <a:pPr marL="755659" indent="-377829" lvl="1">
              <a:lnSpc>
                <a:spcPts val="4900"/>
              </a:lnSpc>
              <a:buFont typeface="Arial"/>
              <a:buChar char="•"/>
            </a:pPr>
            <a:r>
              <a:rPr lang="en-US" sz="3500">
                <a:solidFill>
                  <a:srgbClr val="000000"/>
                </a:solidFill>
                <a:latin typeface="Canva Sans Italics"/>
              </a:rPr>
              <a:t>GPS module to obtain precise location coordinates.</a:t>
            </a:r>
          </a:p>
          <a:p>
            <a:pPr>
              <a:lnSpc>
                <a:spcPts val="4900"/>
              </a:lnSpc>
            </a:pPr>
          </a:p>
          <a:p>
            <a:pPr marL="755659" indent="-377829" lvl="1">
              <a:lnSpc>
                <a:spcPts val="4900"/>
              </a:lnSpc>
              <a:buFont typeface="Arial"/>
              <a:buChar char="•"/>
            </a:pPr>
            <a:r>
              <a:rPr lang="en-US" sz="3500">
                <a:solidFill>
                  <a:srgbClr val="000000"/>
                </a:solidFill>
                <a:latin typeface="Canva Sans Italics"/>
              </a:rPr>
              <a:t>Ultrasonic sensor for crack detection.</a:t>
            </a:r>
          </a:p>
          <a:p>
            <a:pPr>
              <a:lnSpc>
                <a:spcPts val="4900"/>
              </a:lnSpc>
              <a:spcBef>
                <a:spcPct val="0"/>
              </a:spcBef>
            </a:pPr>
          </a:p>
          <a:p>
            <a:pPr>
              <a:lnSpc>
                <a:spcPts val="490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16429"/>
            <a:ext cx="18288000" cy="11103429"/>
          </a:xfrm>
          <a:custGeom>
            <a:avLst/>
            <a:gdLst/>
            <a:ahLst/>
            <a:cxnLst/>
            <a:rect r="r" b="b" t="t" l="l"/>
            <a:pathLst>
              <a:path h="11103429" w="18288000">
                <a:moveTo>
                  <a:pt x="0" y="0"/>
                </a:moveTo>
                <a:lnTo>
                  <a:pt x="18288000" y="0"/>
                </a:lnTo>
                <a:lnTo>
                  <a:pt x="18288000" y="11103429"/>
                </a:lnTo>
                <a:lnTo>
                  <a:pt x="0" y="11103429"/>
                </a:lnTo>
                <a:lnTo>
                  <a:pt x="0" y="0"/>
                </a:lnTo>
                <a:close/>
              </a:path>
            </a:pathLst>
          </a:custGeom>
          <a:blipFill>
            <a:blip r:embed="rId2"/>
            <a:stretch>
              <a:fillRect l="0" t="-38787" r="0" b="-49099"/>
            </a:stretch>
          </a:blipFill>
        </p:spPr>
      </p:sp>
      <p:sp>
        <p:nvSpPr>
          <p:cNvPr name="Freeform 3" id="3"/>
          <p:cNvSpPr/>
          <p:nvPr/>
        </p:nvSpPr>
        <p:spPr>
          <a:xfrm flipH="false" flipV="false" rot="0">
            <a:off x="0" y="0"/>
            <a:ext cx="9564169" cy="10381289"/>
          </a:xfrm>
          <a:custGeom>
            <a:avLst/>
            <a:gdLst/>
            <a:ahLst/>
            <a:cxnLst/>
            <a:rect r="r" b="b" t="t" l="l"/>
            <a:pathLst>
              <a:path h="10381289" w="9564169">
                <a:moveTo>
                  <a:pt x="0" y="0"/>
                </a:moveTo>
                <a:lnTo>
                  <a:pt x="9564169" y="0"/>
                </a:lnTo>
                <a:lnTo>
                  <a:pt x="9564169" y="10381289"/>
                </a:lnTo>
                <a:lnTo>
                  <a:pt x="0" y="10381289"/>
                </a:lnTo>
                <a:lnTo>
                  <a:pt x="0" y="0"/>
                </a:lnTo>
                <a:close/>
              </a:path>
            </a:pathLst>
          </a:custGeom>
          <a:blipFill>
            <a:blip r:embed="rId3"/>
            <a:stretch>
              <a:fillRect l="-11224" t="-5526" r="0" b="-5526"/>
            </a:stretch>
          </a:blipFill>
        </p:spPr>
      </p:sp>
      <p:sp>
        <p:nvSpPr>
          <p:cNvPr name="TextBox 4" id="4"/>
          <p:cNvSpPr txBox="true"/>
          <p:nvPr/>
        </p:nvSpPr>
        <p:spPr>
          <a:xfrm rot="0">
            <a:off x="135246" y="3962400"/>
            <a:ext cx="9293678" cy="4585929"/>
          </a:xfrm>
          <a:prstGeom prst="rect">
            <a:avLst/>
          </a:prstGeom>
        </p:spPr>
        <p:txBody>
          <a:bodyPr anchor="t" rtlCol="false" tIns="0" lIns="0" bIns="0" rIns="0">
            <a:spAutoFit/>
          </a:bodyPr>
          <a:lstStyle/>
          <a:p>
            <a:pPr>
              <a:lnSpc>
                <a:spcPts val="3360"/>
              </a:lnSpc>
            </a:pPr>
            <a:r>
              <a:rPr lang="en-US" sz="2400">
                <a:solidFill>
                  <a:srgbClr val="000000"/>
                </a:solidFill>
                <a:latin typeface="Canva Sans Bold Italics"/>
              </a:rPr>
              <a:t>Our Future plan with this project is that we can attach this prototype in the battery box of each Loco in Railways so that it can detects while the train is moving and pass the information about the crack to the nearest Substations which will reduce the accidents and also reduce the workload of gangmans.</a:t>
            </a:r>
          </a:p>
          <a:p>
            <a:pPr>
              <a:lnSpc>
                <a:spcPts val="3360"/>
              </a:lnSpc>
            </a:pPr>
          </a:p>
          <a:p>
            <a:pPr>
              <a:lnSpc>
                <a:spcPts val="3360"/>
              </a:lnSpc>
            </a:pPr>
            <a:r>
              <a:rPr lang="en-US" sz="2400">
                <a:solidFill>
                  <a:srgbClr val="000000"/>
                </a:solidFill>
                <a:latin typeface="Canva Sans Bold Italics"/>
              </a:rPr>
              <a:t>And the main future plan is that we request the Southern Railways a trial section with a Loco to test the Project and implement in real life so that this will implemented to whole Indian Railways.</a:t>
            </a:r>
          </a:p>
        </p:txBody>
      </p:sp>
      <p:sp>
        <p:nvSpPr>
          <p:cNvPr name="TextBox 5" id="5"/>
          <p:cNvSpPr txBox="true"/>
          <p:nvPr/>
        </p:nvSpPr>
        <p:spPr>
          <a:xfrm rot="0">
            <a:off x="2749063" y="1590750"/>
            <a:ext cx="4066044" cy="887035"/>
          </a:xfrm>
          <a:prstGeom prst="rect">
            <a:avLst/>
          </a:prstGeom>
        </p:spPr>
        <p:txBody>
          <a:bodyPr anchor="t" rtlCol="false" tIns="0" lIns="0" bIns="0" rIns="0">
            <a:spAutoFit/>
          </a:bodyPr>
          <a:lstStyle/>
          <a:p>
            <a:pPr algn="ctr">
              <a:lnSpc>
                <a:spcPts val="7279"/>
              </a:lnSpc>
            </a:pPr>
            <a:r>
              <a:rPr lang="en-US" sz="5199" u="sng">
                <a:solidFill>
                  <a:srgbClr val="000000"/>
                </a:solidFill>
                <a:latin typeface="Canva Sans Bold"/>
              </a:rPr>
              <a:t>Future Plan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DAFzi8X9iWY</dc:identifier>
  <dcterms:modified xsi:type="dcterms:W3CDTF">2011-08-01T06:04:30Z</dcterms:modified>
  <cp:revision>1</cp:revision>
  <dc:title>Railway Track Crack Detection System</dc:title>
</cp:coreProperties>
</file>